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1"/>
  </p:sldMasterIdLst>
  <p:sldIdLst>
    <p:sldId id="256" r:id="rId2"/>
    <p:sldId id="257" r:id="rId3"/>
    <p:sldId id="264" r:id="rId4"/>
    <p:sldId id="258" r:id="rId5"/>
    <p:sldId id="259" r:id="rId6"/>
    <p:sldId id="261" r:id="rId7"/>
    <p:sldId id="262" r:id="rId8"/>
    <p:sldId id="263" r:id="rId9"/>
    <p:sldId id="265" r:id="rId10"/>
    <p:sldId id="266" r:id="rId11"/>
    <p:sldId id="267"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Keane" initials="SK" lastIdx="1" clrIdx="0">
    <p:extLst>
      <p:ext uri="{19B8F6BF-5375-455C-9EA6-DF929625EA0E}">
        <p15:presenceInfo xmlns:p15="http://schemas.microsoft.com/office/powerpoint/2012/main" userId="66811e88268177c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2" d="100"/>
          <a:sy n="82" d="100"/>
        </p:scale>
        <p:origin x="67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29FCBC-831C-4043-95C0-4491EFA3926A}" type="datetimeFigureOut">
              <a:rPr lang="en-GB" smtClean="0"/>
              <a:t>12/05/2020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AB4446B0-5268-4EB3-9FAD-8BCB36A35389}" type="slidenum">
              <a:rPr lang="en-GB" smtClean="0"/>
              <a:t>‹#›</a:t>
            </a:fld>
            <a:endParaRPr lang="en-GB" dirty="0"/>
          </a:p>
        </p:txBody>
      </p:sp>
    </p:spTree>
    <p:extLst>
      <p:ext uri="{BB962C8B-B14F-4D97-AF65-F5344CB8AC3E}">
        <p14:creationId xmlns:p14="http://schemas.microsoft.com/office/powerpoint/2010/main" val="905321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29FCBC-831C-4043-95C0-4491EFA3926A}" type="datetimeFigureOut">
              <a:rPr lang="en-GB" smtClean="0"/>
              <a:t>12/05/2020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446B0-5268-4EB3-9FAD-8BCB36A35389}" type="slidenum">
              <a:rPr lang="en-GB" smtClean="0"/>
              <a:t>‹#›</a:t>
            </a:fld>
            <a:endParaRPr lang="en-GB" dirty="0"/>
          </a:p>
        </p:txBody>
      </p:sp>
    </p:spTree>
    <p:extLst>
      <p:ext uri="{BB962C8B-B14F-4D97-AF65-F5344CB8AC3E}">
        <p14:creationId xmlns:p14="http://schemas.microsoft.com/office/powerpoint/2010/main" val="2957334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29FCBC-831C-4043-95C0-4491EFA3926A}" type="datetimeFigureOut">
              <a:rPr lang="en-GB" smtClean="0"/>
              <a:t>12/05/2020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446B0-5268-4EB3-9FAD-8BCB36A35389}" type="slidenum">
              <a:rPr lang="en-GB" smtClean="0"/>
              <a:t>‹#›</a:t>
            </a:fld>
            <a:endParaRPr lang="en-GB" dirty="0"/>
          </a:p>
        </p:txBody>
      </p:sp>
    </p:spTree>
    <p:extLst>
      <p:ext uri="{BB962C8B-B14F-4D97-AF65-F5344CB8AC3E}">
        <p14:creationId xmlns:p14="http://schemas.microsoft.com/office/powerpoint/2010/main" val="2387383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29FCBC-831C-4043-95C0-4491EFA3926A}" type="datetimeFigureOut">
              <a:rPr lang="en-GB" smtClean="0"/>
              <a:t>12/05/2020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446B0-5268-4EB3-9FAD-8BCB36A35389}" type="slidenum">
              <a:rPr lang="en-GB" smtClean="0"/>
              <a:t>‹#›</a:t>
            </a:fld>
            <a:endParaRPr lang="en-GB" dirty="0"/>
          </a:p>
        </p:txBody>
      </p:sp>
    </p:spTree>
    <p:extLst>
      <p:ext uri="{BB962C8B-B14F-4D97-AF65-F5344CB8AC3E}">
        <p14:creationId xmlns:p14="http://schemas.microsoft.com/office/powerpoint/2010/main" val="2491513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4029FCBC-831C-4043-95C0-4491EFA3926A}" type="datetimeFigureOut">
              <a:rPr lang="en-GB" smtClean="0"/>
              <a:t>12/05/2020</a:t>
            </a:fld>
            <a:endParaRPr lang="en-GB" dirty="0"/>
          </a:p>
        </p:txBody>
      </p:sp>
      <p:sp>
        <p:nvSpPr>
          <p:cNvPr id="5" name="Footer Placeholder 4"/>
          <p:cNvSpPr>
            <a:spLocks noGrp="1"/>
          </p:cNvSpPr>
          <p:nvPr>
            <p:ph type="ftr" sz="quarter" idx="11"/>
          </p:nvPr>
        </p:nvSpPr>
        <p:spPr>
          <a:xfrm>
            <a:off x="2182708" y="6272784"/>
            <a:ext cx="6327648" cy="365125"/>
          </a:xfrm>
        </p:spPr>
        <p:txBody>
          <a:bodyPr/>
          <a:lstStyle/>
          <a:p>
            <a:endParaRPr lang="en-GB"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AB4446B0-5268-4EB3-9FAD-8BCB36A35389}" type="slidenum">
              <a:rPr lang="en-GB" smtClean="0"/>
              <a:t>‹#›</a:t>
            </a:fld>
            <a:endParaRPr lang="en-GB" dirty="0"/>
          </a:p>
        </p:txBody>
      </p:sp>
    </p:spTree>
    <p:extLst>
      <p:ext uri="{BB962C8B-B14F-4D97-AF65-F5344CB8AC3E}">
        <p14:creationId xmlns:p14="http://schemas.microsoft.com/office/powerpoint/2010/main" val="161684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29FCBC-831C-4043-95C0-4491EFA3926A}" type="datetimeFigureOut">
              <a:rPr lang="en-GB" smtClean="0"/>
              <a:t>12/05/2020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4446B0-5268-4EB3-9FAD-8BCB36A35389}" type="slidenum">
              <a:rPr lang="en-GB" smtClean="0"/>
              <a:t>‹#›</a:t>
            </a:fld>
            <a:endParaRPr lang="en-GB" dirty="0"/>
          </a:p>
        </p:txBody>
      </p:sp>
    </p:spTree>
    <p:extLst>
      <p:ext uri="{BB962C8B-B14F-4D97-AF65-F5344CB8AC3E}">
        <p14:creationId xmlns:p14="http://schemas.microsoft.com/office/powerpoint/2010/main" val="4265215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29FCBC-831C-4043-95C0-4491EFA3926A}" type="datetimeFigureOut">
              <a:rPr lang="en-GB" smtClean="0"/>
              <a:t>12/05/2020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B4446B0-5268-4EB3-9FAD-8BCB36A35389}" type="slidenum">
              <a:rPr lang="en-GB" smtClean="0"/>
              <a:t>‹#›</a:t>
            </a:fld>
            <a:endParaRPr lang="en-GB" dirty="0"/>
          </a:p>
        </p:txBody>
      </p:sp>
    </p:spTree>
    <p:extLst>
      <p:ext uri="{BB962C8B-B14F-4D97-AF65-F5344CB8AC3E}">
        <p14:creationId xmlns:p14="http://schemas.microsoft.com/office/powerpoint/2010/main" val="2321099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29FCBC-831C-4043-95C0-4491EFA3926A}" type="datetimeFigureOut">
              <a:rPr lang="en-GB" smtClean="0"/>
              <a:t>12/05/2020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B4446B0-5268-4EB3-9FAD-8BCB36A35389}" type="slidenum">
              <a:rPr lang="en-GB" smtClean="0"/>
              <a:t>‹#›</a:t>
            </a:fld>
            <a:endParaRPr lang="en-GB" dirty="0"/>
          </a:p>
        </p:txBody>
      </p:sp>
    </p:spTree>
    <p:extLst>
      <p:ext uri="{BB962C8B-B14F-4D97-AF65-F5344CB8AC3E}">
        <p14:creationId xmlns:p14="http://schemas.microsoft.com/office/powerpoint/2010/main" val="877670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9FCBC-831C-4043-95C0-4491EFA3926A}" type="datetimeFigureOut">
              <a:rPr lang="en-GB" smtClean="0"/>
              <a:t>12/05/2020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B4446B0-5268-4EB3-9FAD-8BCB36A35389}" type="slidenum">
              <a:rPr lang="en-GB" smtClean="0"/>
              <a:t>‹#›</a:t>
            </a:fld>
            <a:endParaRPr lang="en-GB" dirty="0"/>
          </a:p>
        </p:txBody>
      </p:sp>
    </p:spTree>
    <p:extLst>
      <p:ext uri="{BB962C8B-B14F-4D97-AF65-F5344CB8AC3E}">
        <p14:creationId xmlns:p14="http://schemas.microsoft.com/office/powerpoint/2010/main" val="700523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29FCBC-831C-4043-95C0-4491EFA3926A}" type="datetimeFigureOut">
              <a:rPr lang="en-GB" smtClean="0"/>
              <a:t>12/05/2020</a:t>
            </a:fld>
            <a:endParaRPr lang="en-GB" dirty="0"/>
          </a:p>
        </p:txBody>
      </p:sp>
      <p:sp>
        <p:nvSpPr>
          <p:cNvPr id="6" name="Footer Placeholder 5"/>
          <p:cNvSpPr>
            <a:spLocks noGrp="1"/>
          </p:cNvSpPr>
          <p:nvPr>
            <p:ph type="ftr" sz="quarter" idx="11"/>
          </p:nvPr>
        </p:nvSpPr>
        <p:spPr/>
        <p:txBody>
          <a:bodyPr/>
          <a:lstStyle/>
          <a:p>
            <a:endParaRPr lang="en-GB"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AB4446B0-5268-4EB3-9FAD-8BCB36A35389}" type="slidenum">
              <a:rPr lang="en-GB" smtClean="0"/>
              <a:t>‹#›</a:t>
            </a:fld>
            <a:endParaRPr lang="en-GB" dirty="0"/>
          </a:p>
        </p:txBody>
      </p:sp>
    </p:spTree>
    <p:extLst>
      <p:ext uri="{BB962C8B-B14F-4D97-AF65-F5344CB8AC3E}">
        <p14:creationId xmlns:p14="http://schemas.microsoft.com/office/powerpoint/2010/main" val="1453746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29FCBC-831C-4043-95C0-4491EFA3926A}" type="datetimeFigureOut">
              <a:rPr lang="en-GB" smtClean="0"/>
              <a:t>12/05/2020</a:t>
            </a:fld>
            <a:endParaRPr lang="en-GB"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AB4446B0-5268-4EB3-9FAD-8BCB36A35389}" type="slidenum">
              <a:rPr lang="en-GB" smtClean="0"/>
              <a:t>‹#›</a:t>
            </a:fld>
            <a:endParaRPr lang="en-GB" dirty="0"/>
          </a:p>
        </p:txBody>
      </p:sp>
    </p:spTree>
    <p:extLst>
      <p:ext uri="{BB962C8B-B14F-4D97-AF65-F5344CB8AC3E}">
        <p14:creationId xmlns:p14="http://schemas.microsoft.com/office/powerpoint/2010/main" val="1109635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4029FCBC-831C-4043-95C0-4491EFA3926A}" type="datetimeFigureOut">
              <a:rPr lang="en-GB" smtClean="0"/>
              <a:t>12/05/2020</a:t>
            </a:fld>
            <a:endParaRPr lang="en-GB"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GB"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AB4446B0-5268-4EB3-9FAD-8BCB36A35389}" type="slidenum">
              <a:rPr lang="en-GB" smtClean="0"/>
              <a:t>‹#›</a:t>
            </a:fld>
            <a:endParaRPr lang="en-GB" dirty="0"/>
          </a:p>
        </p:txBody>
      </p:sp>
    </p:spTree>
    <p:extLst>
      <p:ext uri="{BB962C8B-B14F-4D97-AF65-F5344CB8AC3E}">
        <p14:creationId xmlns:p14="http://schemas.microsoft.com/office/powerpoint/2010/main" val="138729374"/>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Heinkel_He_178" TargetMode="External"/><Relationship Id="rId2" Type="http://schemas.openxmlformats.org/officeDocument/2006/relationships/hyperlink" Target="https://en.wikipedia.org/wiki/Jet_aircraft" TargetMode="External"/><Relationship Id="rId1" Type="http://schemas.openxmlformats.org/officeDocument/2006/relationships/slideLayout" Target="../slideLayouts/slideLayout2.xml"/><Relationship Id="rId6" Type="http://schemas.openxmlformats.org/officeDocument/2006/relationships/hyperlink" Target="https://en.wikipedia.org/wiki/Fighter_aircraft" TargetMode="External"/><Relationship Id="rId5" Type="http://schemas.openxmlformats.org/officeDocument/2006/relationships/hyperlink" Target="https://en.wikipedia.org/wiki/Turbojet" TargetMode="External"/><Relationship Id="rId4" Type="http://schemas.openxmlformats.org/officeDocument/2006/relationships/hyperlink" Target="https://en.wikipedia.org/wiki/Bomb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FABB5-AF5C-4D8A-9BFD-B8E03276A158}"/>
              </a:ext>
            </a:extLst>
          </p:cNvPr>
          <p:cNvSpPr>
            <a:spLocks noGrp="1"/>
          </p:cNvSpPr>
          <p:nvPr>
            <p:ph type="ctrTitle"/>
          </p:nvPr>
        </p:nvSpPr>
        <p:spPr/>
        <p:txBody>
          <a:bodyPr/>
          <a:lstStyle/>
          <a:p>
            <a:r>
              <a:rPr lang="en-GB" dirty="0"/>
              <a:t>Artillery used during </a:t>
            </a:r>
            <a:br>
              <a:rPr lang="en-GB" dirty="0"/>
            </a:br>
            <a:r>
              <a:rPr lang="en-GB" dirty="0"/>
              <a:t>World War II</a:t>
            </a:r>
          </a:p>
        </p:txBody>
      </p:sp>
      <p:sp>
        <p:nvSpPr>
          <p:cNvPr id="3" name="Subtitle 2">
            <a:extLst>
              <a:ext uri="{FF2B5EF4-FFF2-40B4-BE49-F238E27FC236}">
                <a16:creationId xmlns:a16="http://schemas.microsoft.com/office/drawing/2014/main" id="{40334E01-5B6F-4928-BF29-40F9370BDFBD}"/>
              </a:ext>
            </a:extLst>
          </p:cNvPr>
          <p:cNvSpPr>
            <a:spLocks noGrp="1"/>
          </p:cNvSpPr>
          <p:nvPr>
            <p:ph type="subTitle" idx="1"/>
          </p:nvPr>
        </p:nvSpPr>
        <p:spPr/>
        <p:txBody>
          <a:bodyPr/>
          <a:lstStyle/>
          <a:p>
            <a:r>
              <a:rPr lang="en-GB" dirty="0"/>
              <a:t>By Michael Keane</a:t>
            </a:r>
          </a:p>
        </p:txBody>
      </p:sp>
    </p:spTree>
    <p:extLst>
      <p:ext uri="{BB962C8B-B14F-4D97-AF65-F5344CB8AC3E}">
        <p14:creationId xmlns:p14="http://schemas.microsoft.com/office/powerpoint/2010/main" val="3682296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9AC4A-A2FD-43D3-8958-A92634FF1A6E}"/>
              </a:ext>
            </a:extLst>
          </p:cNvPr>
          <p:cNvSpPr>
            <a:spLocks noGrp="1"/>
          </p:cNvSpPr>
          <p:nvPr>
            <p:ph type="title"/>
          </p:nvPr>
        </p:nvSpPr>
        <p:spPr/>
        <p:txBody>
          <a:bodyPr/>
          <a:lstStyle/>
          <a:p>
            <a:pPr algn="ctr"/>
            <a:r>
              <a:rPr lang="en-GB" dirty="0"/>
              <a:t>Jet aircrafts</a:t>
            </a:r>
          </a:p>
        </p:txBody>
      </p:sp>
      <p:pic>
        <p:nvPicPr>
          <p:cNvPr id="4" name="Content Placeholder 3">
            <a:extLst>
              <a:ext uri="{FF2B5EF4-FFF2-40B4-BE49-F238E27FC236}">
                <a16:creationId xmlns:a16="http://schemas.microsoft.com/office/drawing/2014/main" id="{C3CE2395-7D3A-405C-898F-E4C504B68B19}"/>
              </a:ext>
            </a:extLst>
          </p:cNvPr>
          <p:cNvPicPr>
            <a:picLocks noGrp="1" noChangeAspect="1"/>
          </p:cNvPicPr>
          <p:nvPr>
            <p:ph idx="1"/>
          </p:nvPr>
        </p:nvPicPr>
        <p:blipFill>
          <a:blip r:embed="rId2"/>
          <a:stretch>
            <a:fillRect/>
          </a:stretch>
        </p:blipFill>
        <p:spPr>
          <a:xfrm>
            <a:off x="546187" y="2481466"/>
            <a:ext cx="3086100" cy="1685925"/>
          </a:xfrm>
          <a:prstGeom prst="rect">
            <a:avLst/>
          </a:prstGeom>
        </p:spPr>
      </p:pic>
      <p:pic>
        <p:nvPicPr>
          <p:cNvPr id="5" name="Picture 4">
            <a:extLst>
              <a:ext uri="{FF2B5EF4-FFF2-40B4-BE49-F238E27FC236}">
                <a16:creationId xmlns:a16="http://schemas.microsoft.com/office/drawing/2014/main" id="{E4AB0696-F137-40DA-8483-908A2B5ABFD4}"/>
              </a:ext>
            </a:extLst>
          </p:cNvPr>
          <p:cNvPicPr>
            <a:picLocks noChangeAspect="1"/>
          </p:cNvPicPr>
          <p:nvPr/>
        </p:nvPicPr>
        <p:blipFill>
          <a:blip r:embed="rId3"/>
          <a:stretch>
            <a:fillRect/>
          </a:stretch>
        </p:blipFill>
        <p:spPr>
          <a:xfrm>
            <a:off x="3076138" y="4554881"/>
            <a:ext cx="2247900" cy="1666875"/>
          </a:xfrm>
          <a:prstGeom prst="rect">
            <a:avLst/>
          </a:prstGeom>
        </p:spPr>
      </p:pic>
      <p:pic>
        <p:nvPicPr>
          <p:cNvPr id="6" name="Picture 5">
            <a:extLst>
              <a:ext uri="{FF2B5EF4-FFF2-40B4-BE49-F238E27FC236}">
                <a16:creationId xmlns:a16="http://schemas.microsoft.com/office/drawing/2014/main" id="{87D7E8EA-BEFB-4E76-9D92-0D4B3E9B541D}"/>
              </a:ext>
            </a:extLst>
          </p:cNvPr>
          <p:cNvPicPr>
            <a:picLocks noChangeAspect="1"/>
          </p:cNvPicPr>
          <p:nvPr/>
        </p:nvPicPr>
        <p:blipFill>
          <a:blip r:embed="rId4"/>
          <a:stretch>
            <a:fillRect/>
          </a:stretch>
        </p:blipFill>
        <p:spPr>
          <a:xfrm>
            <a:off x="5956294" y="1695490"/>
            <a:ext cx="4943802" cy="4943802"/>
          </a:xfrm>
          <a:prstGeom prst="rect">
            <a:avLst/>
          </a:prstGeom>
        </p:spPr>
      </p:pic>
    </p:spTree>
    <p:extLst>
      <p:ext uri="{BB962C8B-B14F-4D97-AF65-F5344CB8AC3E}">
        <p14:creationId xmlns:p14="http://schemas.microsoft.com/office/powerpoint/2010/main" val="946990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70708-7D87-4245-9555-45BA1100ABF2}"/>
              </a:ext>
            </a:extLst>
          </p:cNvPr>
          <p:cNvSpPr>
            <a:spLocks noGrp="1"/>
          </p:cNvSpPr>
          <p:nvPr>
            <p:ph type="title"/>
          </p:nvPr>
        </p:nvSpPr>
        <p:spPr/>
        <p:txBody>
          <a:bodyPr/>
          <a:lstStyle/>
          <a:p>
            <a:pPr algn="ctr"/>
            <a:r>
              <a:rPr lang="en-GB" dirty="0"/>
              <a:t>The Atomic bomb</a:t>
            </a:r>
          </a:p>
        </p:txBody>
      </p:sp>
      <p:sp>
        <p:nvSpPr>
          <p:cNvPr id="3" name="Content Placeholder 2">
            <a:extLst>
              <a:ext uri="{FF2B5EF4-FFF2-40B4-BE49-F238E27FC236}">
                <a16:creationId xmlns:a16="http://schemas.microsoft.com/office/drawing/2014/main" id="{B5B0B88B-B2E4-49F4-A8F8-12E5929023BB}"/>
              </a:ext>
            </a:extLst>
          </p:cNvPr>
          <p:cNvSpPr>
            <a:spLocks noGrp="1"/>
          </p:cNvSpPr>
          <p:nvPr>
            <p:ph idx="1"/>
          </p:nvPr>
        </p:nvSpPr>
        <p:spPr/>
        <p:txBody>
          <a:bodyPr>
            <a:normAutofit/>
          </a:bodyPr>
          <a:lstStyle/>
          <a:p>
            <a:r>
              <a:rPr lang="en-GB" sz="2400" dirty="0"/>
              <a:t>On August 6, 1945, during World War II (1939-45), an American B-29 bomber dropped the world’s first deployed atomic bomb over the Japanese city of Hiroshima. </a:t>
            </a:r>
          </a:p>
          <a:p>
            <a:r>
              <a:rPr lang="en-GB" sz="2400" dirty="0"/>
              <a:t>The explosion wiped out 90 percent of the city and immediately killed 80,000 people; tens of thousands more would later die of radiation exposure. </a:t>
            </a:r>
          </a:p>
          <a:p>
            <a:r>
              <a:rPr lang="en-GB" sz="2400" dirty="0"/>
              <a:t>Three days later, a second B-29 dropped another A-bomb on Nagasaki, killing an estimated 40,000 people</a:t>
            </a:r>
          </a:p>
        </p:txBody>
      </p:sp>
    </p:spTree>
    <p:extLst>
      <p:ext uri="{BB962C8B-B14F-4D97-AF65-F5344CB8AC3E}">
        <p14:creationId xmlns:p14="http://schemas.microsoft.com/office/powerpoint/2010/main" val="3033652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F28B-7D21-484B-B2E5-BC0649343D02}"/>
              </a:ext>
            </a:extLst>
          </p:cNvPr>
          <p:cNvSpPr>
            <a:spLocks noGrp="1"/>
          </p:cNvSpPr>
          <p:nvPr>
            <p:ph type="title"/>
          </p:nvPr>
        </p:nvSpPr>
        <p:spPr/>
        <p:txBody>
          <a:bodyPr/>
          <a:lstStyle/>
          <a:p>
            <a:pPr algn="ctr"/>
            <a:r>
              <a:rPr lang="en-GB" dirty="0"/>
              <a:t>Atomic bomb</a:t>
            </a:r>
          </a:p>
        </p:txBody>
      </p:sp>
      <p:pic>
        <p:nvPicPr>
          <p:cNvPr id="4" name="Content Placeholder 3">
            <a:extLst>
              <a:ext uri="{FF2B5EF4-FFF2-40B4-BE49-F238E27FC236}">
                <a16:creationId xmlns:a16="http://schemas.microsoft.com/office/drawing/2014/main" id="{D804A627-536A-4AFD-BA98-67E4641FCDCA}"/>
              </a:ext>
            </a:extLst>
          </p:cNvPr>
          <p:cNvPicPr>
            <a:picLocks noGrp="1" noChangeAspect="1"/>
          </p:cNvPicPr>
          <p:nvPr>
            <p:ph idx="1"/>
          </p:nvPr>
        </p:nvPicPr>
        <p:blipFill>
          <a:blip r:embed="rId2"/>
          <a:stretch>
            <a:fillRect/>
          </a:stretch>
        </p:blipFill>
        <p:spPr>
          <a:xfrm>
            <a:off x="829024" y="2740184"/>
            <a:ext cx="2982127" cy="1984547"/>
          </a:xfrm>
          <a:prstGeom prst="rect">
            <a:avLst/>
          </a:prstGeom>
        </p:spPr>
      </p:pic>
      <p:pic>
        <p:nvPicPr>
          <p:cNvPr id="5" name="Picture 4">
            <a:extLst>
              <a:ext uri="{FF2B5EF4-FFF2-40B4-BE49-F238E27FC236}">
                <a16:creationId xmlns:a16="http://schemas.microsoft.com/office/drawing/2014/main" id="{FFAB056F-14A5-40E4-939A-7ED35B9D1ACB}"/>
              </a:ext>
            </a:extLst>
          </p:cNvPr>
          <p:cNvPicPr>
            <a:picLocks noChangeAspect="1"/>
          </p:cNvPicPr>
          <p:nvPr/>
        </p:nvPicPr>
        <p:blipFill>
          <a:blip r:embed="rId3"/>
          <a:stretch>
            <a:fillRect/>
          </a:stretch>
        </p:blipFill>
        <p:spPr>
          <a:xfrm>
            <a:off x="4709806" y="2740184"/>
            <a:ext cx="3409950" cy="1914525"/>
          </a:xfrm>
          <a:prstGeom prst="rect">
            <a:avLst/>
          </a:prstGeom>
        </p:spPr>
      </p:pic>
      <p:pic>
        <p:nvPicPr>
          <p:cNvPr id="6" name="Picture 5">
            <a:extLst>
              <a:ext uri="{FF2B5EF4-FFF2-40B4-BE49-F238E27FC236}">
                <a16:creationId xmlns:a16="http://schemas.microsoft.com/office/drawing/2014/main" id="{6BAEBEB6-2B09-4038-BAFA-E0BA8C3A9B26}"/>
              </a:ext>
            </a:extLst>
          </p:cNvPr>
          <p:cNvPicPr>
            <a:picLocks noChangeAspect="1"/>
          </p:cNvPicPr>
          <p:nvPr/>
        </p:nvPicPr>
        <p:blipFill>
          <a:blip r:embed="rId4"/>
          <a:stretch>
            <a:fillRect/>
          </a:stretch>
        </p:blipFill>
        <p:spPr>
          <a:xfrm>
            <a:off x="8745174" y="2740184"/>
            <a:ext cx="2676525" cy="2035989"/>
          </a:xfrm>
          <a:prstGeom prst="rect">
            <a:avLst/>
          </a:prstGeom>
        </p:spPr>
      </p:pic>
    </p:spTree>
    <p:extLst>
      <p:ext uri="{BB962C8B-B14F-4D97-AF65-F5344CB8AC3E}">
        <p14:creationId xmlns:p14="http://schemas.microsoft.com/office/powerpoint/2010/main" val="3564783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9B51D-E487-47F0-9941-779E99520283}"/>
              </a:ext>
            </a:extLst>
          </p:cNvPr>
          <p:cNvSpPr>
            <a:spLocks noGrp="1"/>
          </p:cNvSpPr>
          <p:nvPr>
            <p:ph type="title"/>
          </p:nvPr>
        </p:nvSpPr>
        <p:spPr/>
        <p:txBody>
          <a:bodyPr/>
          <a:lstStyle/>
          <a:p>
            <a:pPr algn="ctr"/>
            <a:r>
              <a:rPr lang="en-GB" dirty="0"/>
              <a:t>conclusion</a:t>
            </a:r>
          </a:p>
        </p:txBody>
      </p:sp>
      <p:sp>
        <p:nvSpPr>
          <p:cNvPr id="3" name="Content Placeholder 2">
            <a:extLst>
              <a:ext uri="{FF2B5EF4-FFF2-40B4-BE49-F238E27FC236}">
                <a16:creationId xmlns:a16="http://schemas.microsoft.com/office/drawing/2014/main" id="{E59E7651-2BD7-4768-9E87-79A231FDF0D2}"/>
              </a:ext>
            </a:extLst>
          </p:cNvPr>
          <p:cNvSpPr>
            <a:spLocks noGrp="1"/>
          </p:cNvSpPr>
          <p:nvPr>
            <p:ph idx="1"/>
          </p:nvPr>
        </p:nvSpPr>
        <p:spPr/>
        <p:txBody>
          <a:bodyPr/>
          <a:lstStyle/>
          <a:p>
            <a:r>
              <a:rPr lang="en-GB" dirty="0"/>
              <a:t>I learnt  World War II  was the bloodiest conflict in history to date and consumed the globe from 1939 to 1945.</a:t>
            </a:r>
          </a:p>
          <a:p>
            <a:r>
              <a:rPr lang="en-GB" dirty="0"/>
              <a:t>There was a variety of artillery used by  all participating countries which included guns, tanks ,planes and the atomic bomb</a:t>
            </a:r>
          </a:p>
          <a:p>
            <a:r>
              <a:rPr lang="en-GB" dirty="0"/>
              <a:t> I hope there will not a worse war than WWII in  my life.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010301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113E3-3C76-4321-9658-317405CB7FA1}"/>
              </a:ext>
            </a:extLst>
          </p:cNvPr>
          <p:cNvSpPr>
            <a:spLocks noGrp="1"/>
          </p:cNvSpPr>
          <p:nvPr>
            <p:ph type="title"/>
          </p:nvPr>
        </p:nvSpPr>
        <p:spPr/>
        <p:txBody>
          <a:bodyPr/>
          <a:lstStyle/>
          <a:p>
            <a:pPr algn="ctr"/>
            <a:r>
              <a:rPr lang="en-GB" dirty="0"/>
              <a:t>World War II</a:t>
            </a:r>
          </a:p>
        </p:txBody>
      </p:sp>
      <p:sp>
        <p:nvSpPr>
          <p:cNvPr id="3" name="Content Placeholder 2">
            <a:extLst>
              <a:ext uri="{FF2B5EF4-FFF2-40B4-BE49-F238E27FC236}">
                <a16:creationId xmlns:a16="http://schemas.microsoft.com/office/drawing/2014/main" id="{FADB5269-0E3C-4BA7-BC3C-18D73543D610}"/>
              </a:ext>
            </a:extLst>
          </p:cNvPr>
          <p:cNvSpPr>
            <a:spLocks noGrp="1"/>
          </p:cNvSpPr>
          <p:nvPr>
            <p:ph idx="1"/>
          </p:nvPr>
        </p:nvSpPr>
        <p:spPr/>
        <p:txBody>
          <a:bodyPr>
            <a:normAutofit/>
          </a:bodyPr>
          <a:lstStyle/>
          <a:p>
            <a:r>
              <a:rPr lang="en-GB" dirty="0"/>
              <a:t>World War II  was the bloodiest conflict in history to date and consumed the globe from 1939 to 1945. </a:t>
            </a:r>
          </a:p>
          <a:p>
            <a:r>
              <a:rPr lang="en-GB" dirty="0"/>
              <a:t>World war II was fought mainly in Europe and across the Pacific and eastern Asia, and pitted the Axis powers of Nazi Germany, Fascist Italy, and Japan against the Allied nations of Great Britain, France, China, the United States, and Soviet Union. </a:t>
            </a:r>
          </a:p>
          <a:p>
            <a:r>
              <a:rPr lang="en-GB" dirty="0"/>
              <a:t>While the Axis enjoyed early success, they were gradually beaten back, with both Italy and Germany falling to Allied troops and Japan surrendering after the use of the atomic bomb.</a:t>
            </a:r>
          </a:p>
        </p:txBody>
      </p:sp>
    </p:spTree>
    <p:extLst>
      <p:ext uri="{BB962C8B-B14F-4D97-AF65-F5344CB8AC3E}">
        <p14:creationId xmlns:p14="http://schemas.microsoft.com/office/powerpoint/2010/main" val="3414696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9890F-0906-40D2-BAF9-C65F8A04BDE2}"/>
              </a:ext>
            </a:extLst>
          </p:cNvPr>
          <p:cNvSpPr>
            <a:spLocks noGrp="1"/>
          </p:cNvSpPr>
          <p:nvPr>
            <p:ph type="title"/>
          </p:nvPr>
        </p:nvSpPr>
        <p:spPr/>
        <p:txBody>
          <a:bodyPr/>
          <a:lstStyle/>
          <a:p>
            <a:pPr algn="ctr"/>
            <a:r>
              <a:rPr lang="en-GB" dirty="0"/>
              <a:t>Introduction</a:t>
            </a:r>
          </a:p>
        </p:txBody>
      </p:sp>
      <p:sp>
        <p:nvSpPr>
          <p:cNvPr id="3" name="Content Placeholder 2">
            <a:extLst>
              <a:ext uri="{FF2B5EF4-FFF2-40B4-BE49-F238E27FC236}">
                <a16:creationId xmlns:a16="http://schemas.microsoft.com/office/drawing/2014/main" id="{7F48DEB3-A189-469C-8874-FC24EFE7ED29}"/>
              </a:ext>
            </a:extLst>
          </p:cNvPr>
          <p:cNvSpPr>
            <a:spLocks noGrp="1"/>
          </p:cNvSpPr>
          <p:nvPr>
            <p:ph idx="1"/>
          </p:nvPr>
        </p:nvSpPr>
        <p:spPr/>
        <p:txBody>
          <a:bodyPr/>
          <a:lstStyle/>
          <a:p>
            <a:r>
              <a:rPr lang="en-GB" sz="3600" dirty="0"/>
              <a:t>I decided to write about the various types of artillery used during World War II because this is something that interests me.</a:t>
            </a:r>
          </a:p>
          <a:p>
            <a:endParaRPr lang="en-GB" dirty="0"/>
          </a:p>
        </p:txBody>
      </p:sp>
    </p:spTree>
    <p:extLst>
      <p:ext uri="{BB962C8B-B14F-4D97-AF65-F5344CB8AC3E}">
        <p14:creationId xmlns:p14="http://schemas.microsoft.com/office/powerpoint/2010/main" val="1530938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28FB0-18BF-4568-8707-6242E5784D62}"/>
              </a:ext>
            </a:extLst>
          </p:cNvPr>
          <p:cNvSpPr>
            <a:spLocks noGrp="1"/>
          </p:cNvSpPr>
          <p:nvPr>
            <p:ph type="title"/>
          </p:nvPr>
        </p:nvSpPr>
        <p:spPr/>
        <p:txBody>
          <a:bodyPr/>
          <a:lstStyle/>
          <a:p>
            <a:pPr algn="ctr"/>
            <a:r>
              <a:rPr lang="en-GB" dirty="0"/>
              <a:t>Artillery used during World War II</a:t>
            </a:r>
          </a:p>
        </p:txBody>
      </p:sp>
      <p:sp>
        <p:nvSpPr>
          <p:cNvPr id="3" name="Content Placeholder 2">
            <a:extLst>
              <a:ext uri="{FF2B5EF4-FFF2-40B4-BE49-F238E27FC236}">
                <a16:creationId xmlns:a16="http://schemas.microsoft.com/office/drawing/2014/main" id="{F1901CF8-A4B2-497D-9F2B-223468ED9019}"/>
              </a:ext>
            </a:extLst>
          </p:cNvPr>
          <p:cNvSpPr>
            <a:spLocks noGrp="1"/>
          </p:cNvSpPr>
          <p:nvPr>
            <p:ph idx="1"/>
          </p:nvPr>
        </p:nvSpPr>
        <p:spPr/>
        <p:txBody>
          <a:bodyPr>
            <a:normAutofit/>
          </a:bodyPr>
          <a:lstStyle/>
          <a:p>
            <a:pPr marL="0" indent="0">
              <a:buNone/>
            </a:pPr>
            <a:r>
              <a:rPr lang="en-GB" sz="2800" dirty="0"/>
              <a:t>There was a variety of artillery used during World War II which included:</a:t>
            </a:r>
          </a:p>
          <a:p>
            <a:pPr>
              <a:buFontTx/>
              <a:buChar char="-"/>
            </a:pPr>
            <a:r>
              <a:rPr lang="en-GB" sz="2800" dirty="0"/>
              <a:t>Weapons</a:t>
            </a:r>
          </a:p>
          <a:p>
            <a:pPr>
              <a:buFontTx/>
              <a:buChar char="-"/>
            </a:pPr>
            <a:r>
              <a:rPr lang="en-GB" sz="2800" dirty="0"/>
              <a:t>Tanks</a:t>
            </a:r>
          </a:p>
          <a:p>
            <a:pPr>
              <a:buFontTx/>
              <a:buChar char="-"/>
            </a:pPr>
            <a:r>
              <a:rPr lang="en-GB" sz="2800" dirty="0"/>
              <a:t>Fighter jets</a:t>
            </a:r>
          </a:p>
          <a:p>
            <a:pPr>
              <a:buFontTx/>
              <a:buChar char="-"/>
            </a:pPr>
            <a:r>
              <a:rPr lang="en-GB" sz="2800" dirty="0"/>
              <a:t>Atomic bombs</a:t>
            </a:r>
          </a:p>
          <a:p>
            <a:pPr marL="0" indent="0">
              <a:buNone/>
            </a:pPr>
            <a:endParaRPr lang="en-GB" dirty="0"/>
          </a:p>
        </p:txBody>
      </p:sp>
    </p:spTree>
    <p:extLst>
      <p:ext uri="{BB962C8B-B14F-4D97-AF65-F5344CB8AC3E}">
        <p14:creationId xmlns:p14="http://schemas.microsoft.com/office/powerpoint/2010/main" val="807946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4C878-08BF-4BB0-906F-4BEA61D55016}"/>
              </a:ext>
            </a:extLst>
          </p:cNvPr>
          <p:cNvSpPr>
            <a:spLocks noGrp="1"/>
          </p:cNvSpPr>
          <p:nvPr>
            <p:ph type="title"/>
          </p:nvPr>
        </p:nvSpPr>
        <p:spPr>
          <a:xfrm>
            <a:off x="1128571" y="451076"/>
            <a:ext cx="10058400" cy="1609344"/>
          </a:xfrm>
        </p:spPr>
        <p:txBody>
          <a:bodyPr/>
          <a:lstStyle/>
          <a:p>
            <a:pPr algn="ctr"/>
            <a:r>
              <a:rPr lang="en-GB" dirty="0"/>
              <a:t>Weapons used during World war II</a:t>
            </a:r>
          </a:p>
        </p:txBody>
      </p:sp>
      <p:sp>
        <p:nvSpPr>
          <p:cNvPr id="3" name="Content Placeholder 2">
            <a:extLst>
              <a:ext uri="{FF2B5EF4-FFF2-40B4-BE49-F238E27FC236}">
                <a16:creationId xmlns:a16="http://schemas.microsoft.com/office/drawing/2014/main" id="{FB181645-59A9-4ADF-9AD5-0CE8C4A32110}"/>
              </a:ext>
            </a:extLst>
          </p:cNvPr>
          <p:cNvSpPr>
            <a:spLocks noGrp="1"/>
          </p:cNvSpPr>
          <p:nvPr>
            <p:ph idx="1"/>
          </p:nvPr>
        </p:nvSpPr>
        <p:spPr/>
        <p:txBody>
          <a:bodyPr>
            <a:normAutofit fontScale="92500" lnSpcReduction="20000"/>
          </a:bodyPr>
          <a:lstStyle/>
          <a:p>
            <a:pPr marL="0" indent="0">
              <a:buNone/>
            </a:pPr>
            <a:r>
              <a:rPr lang="en-GB" sz="1800" dirty="0"/>
              <a:t>Some of the common infantry weapons of World War 2 included: </a:t>
            </a:r>
          </a:p>
          <a:p>
            <a:r>
              <a:rPr lang="en-GB" sz="1800" dirty="0"/>
              <a:t>A </a:t>
            </a:r>
            <a:r>
              <a:rPr lang="en-GB" sz="1800" b="1" dirty="0"/>
              <a:t>Lugers - </a:t>
            </a:r>
            <a:r>
              <a:rPr lang="en-GB" sz="1800" dirty="0"/>
              <a:t>an arm-locked pistol</a:t>
            </a:r>
          </a:p>
          <a:p>
            <a:r>
              <a:rPr lang="en-GB" sz="1800" b="1" dirty="0"/>
              <a:t>M1 Garand- </a:t>
            </a:r>
            <a:r>
              <a:rPr lang="en-GB" sz="1800" dirty="0"/>
              <a:t>The first semi-automatic rifle to be used in active military service. The M1 Garand is distinctly remembered the most for its unique “end bloc” clip that made a loud ping sound when the last round is discharged.</a:t>
            </a:r>
          </a:p>
          <a:p>
            <a:r>
              <a:rPr lang="en-GB" sz="1800" b="1" dirty="0"/>
              <a:t>M1919 Browning Automatic Rifle </a:t>
            </a:r>
            <a:r>
              <a:rPr lang="en-GB" sz="1800" dirty="0"/>
              <a:t>- (BAR)Built for the purpose of being used for ‘walking fire,’ a tactic used in WW1. The rifle was used in WW2 as a light machine gun, fired from a bi-pod.</a:t>
            </a:r>
          </a:p>
          <a:p>
            <a:r>
              <a:rPr lang="en-GB" b="1" dirty="0"/>
              <a:t>Thompson SMG</a:t>
            </a:r>
            <a:r>
              <a:rPr lang="en-GB" dirty="0"/>
              <a:t>-There are two notable variations of the Thompson. The first is the SMG used in WW2 and the second is the “Tommy Gun” used during the prohibition era with a forward grip and drum magazine.</a:t>
            </a:r>
          </a:p>
          <a:p>
            <a:r>
              <a:rPr lang="en-GB" b="1" dirty="0"/>
              <a:t>STEN</a:t>
            </a:r>
            <a:r>
              <a:rPr lang="en-GB" dirty="0"/>
              <a:t>-Most notable for its side-mounted magazine and favoured by commandos and resistance fighters for its ease of assembly. Also fondly known for being used as the template for the blaster rifle wielded by Imperial Stormtroopers in Star Wars.</a:t>
            </a:r>
          </a:p>
          <a:p>
            <a:r>
              <a:rPr lang="en-GB" b="1" dirty="0"/>
              <a:t>M1 Carbine</a:t>
            </a:r>
            <a:r>
              <a:rPr lang="en-GB" dirty="0"/>
              <a:t>-The carbine version of the Garand rifle; used mainly as an alternative to an SMG and preferred by paratroopers</a:t>
            </a:r>
          </a:p>
          <a:p>
            <a:pPr marL="0" indent="0">
              <a:buNone/>
            </a:pPr>
            <a:endParaRPr lang="en-GB" dirty="0"/>
          </a:p>
          <a:p>
            <a:endParaRPr lang="en-GB" dirty="0"/>
          </a:p>
          <a:p>
            <a:endParaRPr lang="en-GB" dirty="0"/>
          </a:p>
          <a:p>
            <a:endParaRPr lang="en-GB" sz="1800" dirty="0"/>
          </a:p>
          <a:p>
            <a:endParaRPr lang="en-GB" sz="1800" dirty="0"/>
          </a:p>
          <a:p>
            <a:pPr>
              <a:buFontTx/>
              <a:buChar char="-"/>
            </a:pPr>
            <a:endParaRPr lang="en-GB" dirty="0"/>
          </a:p>
          <a:p>
            <a:endParaRPr lang="en-GB" dirty="0"/>
          </a:p>
        </p:txBody>
      </p:sp>
    </p:spTree>
    <p:extLst>
      <p:ext uri="{BB962C8B-B14F-4D97-AF65-F5344CB8AC3E}">
        <p14:creationId xmlns:p14="http://schemas.microsoft.com/office/powerpoint/2010/main" val="3648887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EDC15-6CD9-4E6B-B0A4-F787F3BA00E4}"/>
              </a:ext>
            </a:extLst>
          </p:cNvPr>
          <p:cNvSpPr>
            <a:spLocks noGrp="1"/>
          </p:cNvSpPr>
          <p:nvPr>
            <p:ph type="title"/>
          </p:nvPr>
        </p:nvSpPr>
        <p:spPr>
          <a:xfrm>
            <a:off x="1122205" y="640183"/>
            <a:ext cx="10058400" cy="1609344"/>
          </a:xfrm>
        </p:spPr>
        <p:txBody>
          <a:bodyPr/>
          <a:lstStyle/>
          <a:p>
            <a:pPr algn="ctr"/>
            <a:r>
              <a:rPr lang="en-GB" dirty="0"/>
              <a:t>some of the Weapons</a:t>
            </a:r>
          </a:p>
        </p:txBody>
      </p:sp>
      <p:pic>
        <p:nvPicPr>
          <p:cNvPr id="17" name="Content Placeholder 9">
            <a:extLst>
              <a:ext uri="{FF2B5EF4-FFF2-40B4-BE49-F238E27FC236}">
                <a16:creationId xmlns:a16="http://schemas.microsoft.com/office/drawing/2014/main" id="{B3DB1247-5FA6-4CC6-8580-5C6E73E9AD5A}"/>
              </a:ext>
            </a:extLst>
          </p:cNvPr>
          <p:cNvPicPr>
            <a:picLocks noGrp="1" noChangeAspect="1"/>
          </p:cNvPicPr>
          <p:nvPr>
            <p:ph idx="1"/>
          </p:nvPr>
        </p:nvPicPr>
        <p:blipFill>
          <a:blip r:embed="rId2"/>
          <a:stretch>
            <a:fillRect/>
          </a:stretch>
        </p:blipFill>
        <p:spPr>
          <a:xfrm>
            <a:off x="0" y="2093975"/>
            <a:ext cx="4092845" cy="2226124"/>
          </a:xfrm>
          <a:prstGeom prst="rect">
            <a:avLst/>
          </a:prstGeom>
        </p:spPr>
      </p:pic>
      <p:pic>
        <p:nvPicPr>
          <p:cNvPr id="5" name="Picture 4">
            <a:extLst>
              <a:ext uri="{FF2B5EF4-FFF2-40B4-BE49-F238E27FC236}">
                <a16:creationId xmlns:a16="http://schemas.microsoft.com/office/drawing/2014/main" id="{25BD42BD-6BEE-40A4-8183-F00DE1F1E1C4}"/>
              </a:ext>
            </a:extLst>
          </p:cNvPr>
          <p:cNvPicPr>
            <a:picLocks noChangeAspect="1"/>
          </p:cNvPicPr>
          <p:nvPr/>
        </p:nvPicPr>
        <p:blipFill>
          <a:blip r:embed="rId3"/>
          <a:stretch>
            <a:fillRect/>
          </a:stretch>
        </p:blipFill>
        <p:spPr>
          <a:xfrm>
            <a:off x="4092845" y="3352326"/>
            <a:ext cx="3982036" cy="1552978"/>
          </a:xfrm>
          <a:prstGeom prst="rect">
            <a:avLst/>
          </a:prstGeom>
        </p:spPr>
      </p:pic>
      <p:pic>
        <p:nvPicPr>
          <p:cNvPr id="6" name="Picture 5">
            <a:extLst>
              <a:ext uri="{FF2B5EF4-FFF2-40B4-BE49-F238E27FC236}">
                <a16:creationId xmlns:a16="http://schemas.microsoft.com/office/drawing/2014/main" id="{3B27B285-3C2D-4702-96AD-F2B50FF6D30F}"/>
              </a:ext>
            </a:extLst>
          </p:cNvPr>
          <p:cNvPicPr>
            <a:picLocks noChangeAspect="1"/>
          </p:cNvPicPr>
          <p:nvPr/>
        </p:nvPicPr>
        <p:blipFill>
          <a:blip r:embed="rId4"/>
          <a:stretch>
            <a:fillRect/>
          </a:stretch>
        </p:blipFill>
        <p:spPr>
          <a:xfrm rot="10800000" flipV="1">
            <a:off x="8209964" y="2233572"/>
            <a:ext cx="3982036" cy="1869213"/>
          </a:xfrm>
          <a:prstGeom prst="rect">
            <a:avLst/>
          </a:prstGeom>
        </p:spPr>
      </p:pic>
      <p:pic>
        <p:nvPicPr>
          <p:cNvPr id="7" name="Picture 6">
            <a:extLst>
              <a:ext uri="{FF2B5EF4-FFF2-40B4-BE49-F238E27FC236}">
                <a16:creationId xmlns:a16="http://schemas.microsoft.com/office/drawing/2014/main" id="{3CCCDF34-59CE-4230-BB62-0158069FDA00}"/>
              </a:ext>
            </a:extLst>
          </p:cNvPr>
          <p:cNvPicPr>
            <a:picLocks noChangeAspect="1"/>
          </p:cNvPicPr>
          <p:nvPr/>
        </p:nvPicPr>
        <p:blipFill>
          <a:blip r:embed="rId5"/>
          <a:stretch>
            <a:fillRect/>
          </a:stretch>
        </p:blipFill>
        <p:spPr>
          <a:xfrm>
            <a:off x="0" y="4320099"/>
            <a:ext cx="4092845" cy="2537901"/>
          </a:xfrm>
          <a:prstGeom prst="rect">
            <a:avLst/>
          </a:prstGeom>
        </p:spPr>
      </p:pic>
      <p:pic>
        <p:nvPicPr>
          <p:cNvPr id="1026" name="Picture 2">
            <a:extLst>
              <a:ext uri="{FF2B5EF4-FFF2-40B4-BE49-F238E27FC236}">
                <a16:creationId xmlns:a16="http://schemas.microsoft.com/office/drawing/2014/main" id="{5C106F5F-071D-422B-A5A2-69078DA19C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90994" y="4102785"/>
            <a:ext cx="3381223" cy="2115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104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115A7-216C-4B82-A269-1597DFBD422B}"/>
              </a:ext>
            </a:extLst>
          </p:cNvPr>
          <p:cNvSpPr>
            <a:spLocks noGrp="1"/>
          </p:cNvSpPr>
          <p:nvPr>
            <p:ph type="title"/>
          </p:nvPr>
        </p:nvSpPr>
        <p:spPr/>
        <p:txBody>
          <a:bodyPr>
            <a:normAutofit/>
          </a:bodyPr>
          <a:lstStyle/>
          <a:p>
            <a:pPr algn="ctr"/>
            <a:br>
              <a:rPr lang="en-GB" dirty="0"/>
            </a:br>
            <a:r>
              <a:rPr lang="en-GB" dirty="0"/>
              <a:t>tanks used in world war II	</a:t>
            </a:r>
          </a:p>
        </p:txBody>
      </p:sp>
      <p:sp>
        <p:nvSpPr>
          <p:cNvPr id="3" name="Content Placeholder 2">
            <a:extLst>
              <a:ext uri="{FF2B5EF4-FFF2-40B4-BE49-F238E27FC236}">
                <a16:creationId xmlns:a16="http://schemas.microsoft.com/office/drawing/2014/main" id="{D26529D7-20FC-4D74-A983-0409D86DDB7F}"/>
              </a:ext>
            </a:extLst>
          </p:cNvPr>
          <p:cNvSpPr>
            <a:spLocks noGrp="1"/>
          </p:cNvSpPr>
          <p:nvPr>
            <p:ph idx="1"/>
          </p:nvPr>
        </p:nvSpPr>
        <p:spPr/>
        <p:txBody>
          <a:bodyPr>
            <a:normAutofit/>
          </a:bodyPr>
          <a:lstStyle/>
          <a:p>
            <a:pPr fontAlgn="base"/>
            <a:r>
              <a:rPr lang="en-GB" dirty="0"/>
              <a:t>World War II tanks started as lightly armed "tankettes" and infantry support vehicles, but quickly gained in power and speed as the need for bigger and better tanks was revealed. Soon, the modern T-34, Panther, and Sherman were ruling the battlefield with bigger cannons, thicker armorer, and most importantly, mass quantities. By the end of the war, monsters like the Soviet IS-2, German Tiger II, and American Pershing would set the stage for the modern main battle tanks still used to this day.</a:t>
            </a:r>
          </a:p>
          <a:p>
            <a:pPr fontAlgn="base"/>
            <a:r>
              <a:rPr lang="en-GB" dirty="0"/>
              <a:t>These iconic vehicles captured the imagination of the public and became symbols of the struggle of the Second World War. The T-34 especially proved to be so powerful and hard to beat that it changed the course of the war on the Eastern Front, helping turn a sure defeat into victory. And self-propelled assault guns and tank destroyers based on the designs of the mainstay tanks of the war played vital roles in supporting infantry and hunting enemy tanks.</a:t>
            </a:r>
          </a:p>
          <a:p>
            <a:endParaRPr lang="en-GB" dirty="0"/>
          </a:p>
        </p:txBody>
      </p:sp>
    </p:spTree>
    <p:extLst>
      <p:ext uri="{BB962C8B-B14F-4D97-AF65-F5344CB8AC3E}">
        <p14:creationId xmlns:p14="http://schemas.microsoft.com/office/powerpoint/2010/main" val="847318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E045A-923A-4662-89FB-1A3E88FD90AB}"/>
              </a:ext>
            </a:extLst>
          </p:cNvPr>
          <p:cNvSpPr>
            <a:spLocks noGrp="1"/>
          </p:cNvSpPr>
          <p:nvPr>
            <p:ph type="title"/>
          </p:nvPr>
        </p:nvSpPr>
        <p:spPr/>
        <p:txBody>
          <a:bodyPr>
            <a:normAutofit/>
          </a:bodyPr>
          <a:lstStyle/>
          <a:p>
            <a:pPr algn="ctr"/>
            <a:r>
              <a:rPr lang="en-GB" dirty="0"/>
              <a:t>Variety of tanks used</a:t>
            </a:r>
          </a:p>
        </p:txBody>
      </p:sp>
      <p:pic>
        <p:nvPicPr>
          <p:cNvPr id="5" name="Picture 4">
            <a:extLst>
              <a:ext uri="{FF2B5EF4-FFF2-40B4-BE49-F238E27FC236}">
                <a16:creationId xmlns:a16="http://schemas.microsoft.com/office/drawing/2014/main" id="{58757AD0-6897-4E7C-9CEB-75BD00E89147}"/>
              </a:ext>
            </a:extLst>
          </p:cNvPr>
          <p:cNvPicPr>
            <a:picLocks noChangeAspect="1"/>
          </p:cNvPicPr>
          <p:nvPr/>
        </p:nvPicPr>
        <p:blipFill>
          <a:blip r:embed="rId2"/>
          <a:stretch>
            <a:fillRect/>
          </a:stretch>
        </p:blipFill>
        <p:spPr>
          <a:xfrm>
            <a:off x="1907582" y="1574211"/>
            <a:ext cx="7454532" cy="5269183"/>
          </a:xfrm>
          <a:prstGeom prst="rect">
            <a:avLst/>
          </a:prstGeom>
        </p:spPr>
      </p:pic>
      <p:sp>
        <p:nvSpPr>
          <p:cNvPr id="7" name="Content Placeholder 6">
            <a:extLst>
              <a:ext uri="{FF2B5EF4-FFF2-40B4-BE49-F238E27FC236}">
                <a16:creationId xmlns:a16="http://schemas.microsoft.com/office/drawing/2014/main" id="{008D0258-C959-477A-861B-0E9DCD514556}"/>
              </a:ext>
            </a:extLst>
          </p:cNvPr>
          <p:cNvSpPr>
            <a:spLocks noGrp="1"/>
          </p:cNvSpPr>
          <p:nvPr>
            <p:ph idx="1"/>
          </p:nvPr>
        </p:nvSpPr>
        <p:spPr>
          <a:xfrm>
            <a:off x="1069848" y="2416028"/>
            <a:ext cx="9877785" cy="3756171"/>
          </a:xfrm>
        </p:spPr>
        <p:txBody>
          <a:bodyPr/>
          <a:lstStyle/>
          <a:p>
            <a:endParaRPr lang="en-GB" dirty="0"/>
          </a:p>
        </p:txBody>
      </p:sp>
    </p:spTree>
    <p:extLst>
      <p:ext uri="{BB962C8B-B14F-4D97-AF65-F5344CB8AC3E}">
        <p14:creationId xmlns:p14="http://schemas.microsoft.com/office/powerpoint/2010/main" val="767480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A6AD9-2257-4479-8AC1-4ED633AABE2A}"/>
              </a:ext>
            </a:extLst>
          </p:cNvPr>
          <p:cNvSpPr>
            <a:spLocks noGrp="1"/>
          </p:cNvSpPr>
          <p:nvPr>
            <p:ph type="title"/>
          </p:nvPr>
        </p:nvSpPr>
        <p:spPr/>
        <p:txBody>
          <a:bodyPr/>
          <a:lstStyle/>
          <a:p>
            <a:pPr algn="ctr"/>
            <a:r>
              <a:rPr lang="en-GB" dirty="0"/>
              <a:t>Jet aircrafts</a:t>
            </a:r>
          </a:p>
        </p:txBody>
      </p:sp>
      <p:sp>
        <p:nvSpPr>
          <p:cNvPr id="3" name="Content Placeholder 2">
            <a:extLst>
              <a:ext uri="{FF2B5EF4-FFF2-40B4-BE49-F238E27FC236}">
                <a16:creationId xmlns:a16="http://schemas.microsoft.com/office/drawing/2014/main" id="{5F749E29-56E9-487B-8E2E-9B12F297763C}"/>
              </a:ext>
            </a:extLst>
          </p:cNvPr>
          <p:cNvSpPr>
            <a:spLocks noGrp="1"/>
          </p:cNvSpPr>
          <p:nvPr>
            <p:ph idx="1"/>
          </p:nvPr>
        </p:nvSpPr>
        <p:spPr/>
        <p:txBody>
          <a:bodyPr>
            <a:normAutofit/>
          </a:bodyPr>
          <a:lstStyle/>
          <a:p>
            <a:r>
              <a:rPr lang="en-GB" sz="2400" dirty="0"/>
              <a:t>This was the first war in which </a:t>
            </a:r>
            <a:r>
              <a:rPr lang="en-GB" sz="2400" dirty="0">
                <a:hlinkClick r:id="rId2" tooltip="Jet aircraft">
                  <a:extLst>
                    <a:ext uri="{A12FA001-AC4F-418D-AE19-62706E023703}">
                      <ahyp:hlinkClr xmlns:ahyp="http://schemas.microsoft.com/office/drawing/2018/hyperlinkcolor" val="tx"/>
                    </a:ext>
                  </a:extLst>
                </a:hlinkClick>
              </a:rPr>
              <a:t>jet aircraft</a:t>
            </a:r>
            <a:r>
              <a:rPr lang="en-GB" sz="2400" dirty="0"/>
              <a:t> participated in combat with examples being used on both sides of the conflict during the latter stages of the war. The first successful jet aircraft, the </a:t>
            </a:r>
            <a:r>
              <a:rPr lang="en-GB" sz="2400" dirty="0">
                <a:hlinkClick r:id="rId3" tooltip="Heinkel He 178">
                  <a:extLst>
                    <a:ext uri="{A12FA001-AC4F-418D-AE19-62706E023703}">
                      <ahyp:hlinkClr xmlns:ahyp="http://schemas.microsoft.com/office/drawing/2018/hyperlinkcolor" val="tx"/>
                    </a:ext>
                  </a:extLst>
                </a:hlinkClick>
              </a:rPr>
              <a:t>Heinkel He 178</a:t>
            </a:r>
            <a:r>
              <a:rPr lang="en-GB" sz="2400" dirty="0"/>
              <a:t>, flew only five days before the start of the war, on 1 September 139.</a:t>
            </a:r>
          </a:p>
          <a:p>
            <a:r>
              <a:rPr lang="en-GB" sz="2400" dirty="0"/>
              <a:t>Germany was the only country to use jet-powered </a:t>
            </a:r>
            <a:r>
              <a:rPr lang="en-GB" sz="2400" dirty="0">
                <a:hlinkClick r:id="rId4" tooltip="Bomber">
                  <a:extLst>
                    <a:ext uri="{A12FA001-AC4F-418D-AE19-62706E023703}">
                      <ahyp:hlinkClr xmlns:ahyp="http://schemas.microsoft.com/office/drawing/2018/hyperlinkcolor" val="tx"/>
                    </a:ext>
                  </a:extLst>
                </a:hlinkClick>
              </a:rPr>
              <a:t>bombers</a:t>
            </a:r>
            <a:r>
              <a:rPr lang="en-GB" sz="2400" dirty="0"/>
              <a:t> operationally during the war.</a:t>
            </a:r>
            <a:endParaRPr lang="en-GB" sz="2400" baseline="30000" dirty="0"/>
          </a:p>
          <a:p>
            <a:r>
              <a:rPr lang="en-GB" sz="2400" dirty="0"/>
              <a:t> Germany, the United Kingdom, and the United States all had operational </a:t>
            </a:r>
            <a:r>
              <a:rPr lang="en-GB" sz="2400" dirty="0">
                <a:hlinkClick r:id="rId5" tooltip="Turbojet">
                  <a:extLst>
                    <a:ext uri="{A12FA001-AC4F-418D-AE19-62706E023703}">
                      <ahyp:hlinkClr xmlns:ahyp="http://schemas.microsoft.com/office/drawing/2018/hyperlinkcolor" val="tx"/>
                    </a:ext>
                  </a:extLst>
                </a:hlinkClick>
              </a:rPr>
              <a:t>turbojet</a:t>
            </a:r>
            <a:r>
              <a:rPr lang="en-GB" sz="2400" dirty="0"/>
              <a:t>-powered </a:t>
            </a:r>
            <a:r>
              <a:rPr lang="en-GB" sz="2400" dirty="0">
                <a:hlinkClick r:id="rId6" tooltip="Fighter aircraft">
                  <a:extLst>
                    <a:ext uri="{A12FA001-AC4F-418D-AE19-62706E023703}">
                      <ahyp:hlinkClr xmlns:ahyp="http://schemas.microsoft.com/office/drawing/2018/hyperlinkcolor" val="tx"/>
                    </a:ext>
                  </a:extLst>
                </a:hlinkClick>
              </a:rPr>
              <a:t>fighter aircraft</a:t>
            </a:r>
            <a:r>
              <a:rPr lang="en-GB" sz="2400" dirty="0"/>
              <a:t> which they used during the War.</a:t>
            </a:r>
          </a:p>
        </p:txBody>
      </p:sp>
    </p:spTree>
    <p:extLst>
      <p:ext uri="{BB962C8B-B14F-4D97-AF65-F5344CB8AC3E}">
        <p14:creationId xmlns:p14="http://schemas.microsoft.com/office/powerpoint/2010/main" val="19162707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244</TotalTime>
  <Words>713</Words>
  <Application>Microsoft Office PowerPoint</Application>
  <PresentationFormat>Widescreen</PresentationFormat>
  <Paragraphs>79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Rockwell</vt:lpstr>
      <vt:lpstr>Rockwell Condensed</vt:lpstr>
      <vt:lpstr>Wingdings</vt:lpstr>
      <vt:lpstr>Wood Type</vt:lpstr>
      <vt:lpstr>Artillery used during  World War II</vt:lpstr>
      <vt:lpstr>World War II</vt:lpstr>
      <vt:lpstr>Introduction</vt:lpstr>
      <vt:lpstr>Artillery used during World War II</vt:lpstr>
      <vt:lpstr>Weapons used during World war II</vt:lpstr>
      <vt:lpstr>some of the Weapons</vt:lpstr>
      <vt:lpstr> tanks used in world war II </vt:lpstr>
      <vt:lpstr>Variety of tanks used</vt:lpstr>
      <vt:lpstr>Jet aircrafts</vt:lpstr>
      <vt:lpstr>Jet aircrafts</vt:lpstr>
      <vt:lpstr>The Atomic bomb</vt:lpstr>
      <vt:lpstr>Atomic bomb</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Artiary used during   World War II</dc:title>
  <dc:creator>Susan Keane</dc:creator>
  <cp:lastModifiedBy>Miss Williams</cp:lastModifiedBy>
  <cp:revision>16</cp:revision>
  <dcterms:created xsi:type="dcterms:W3CDTF">2020-05-06T08:24:08Z</dcterms:created>
  <dcterms:modified xsi:type="dcterms:W3CDTF">2020-05-12T20:52:17Z</dcterms:modified>
</cp:coreProperties>
</file>